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3" r:id="rId1"/>
  </p:sldMasterIdLst>
  <p:sldIdLst>
    <p:sldId id="256" r:id="rId2"/>
    <p:sldId id="272" r:id="rId3"/>
    <p:sldId id="262" r:id="rId4"/>
    <p:sldId id="258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6600"/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26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C0C0C0"/>
                  </a:outerShdw>
                </a:effectLst>
              </a:defRPr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1FFB46-390B-4F83-AF31-B5A06725B182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11272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11273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4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6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1277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8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79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0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1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grpSp>
        <p:nvGrpSpPr>
          <p:cNvPr id="11282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1283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6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11287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8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89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0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1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</p:grpSp>
      </p:grpSp>
      <p:sp>
        <p:nvSpPr>
          <p:cNvPr id="11292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11293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1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/>
      <p:bldP spid="11268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268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1268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3434D1-C986-4062-99E8-734A774452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C4F1A1-7A67-4AE6-BD9E-1FA4FC0937A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85800" y="152400"/>
            <a:ext cx="7696200" cy="5334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13716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5560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7183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6D32D3E5-5B97-4140-89F5-D5CD7949B2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D4358A-30D3-4372-A8FF-BB86269F73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2798A4-39E4-4AD1-8761-69D53B5F843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B65B2B-52DB-4CBF-B556-729A7508B87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1EFDD0-5440-453D-8968-7B0F6E9013C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4F3E3E-C73C-4AA4-9CD1-1CA4BA3A448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975A52-441D-4ED8-96B4-909A64F7E4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DD2E84-E1A3-4DF8-BFDC-0A78FA2311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036878-D652-4E3F-BB2D-B64C5EE1211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 i="0"/>
            </a:lvl1pPr>
          </a:lstStyle>
          <a:p>
            <a:endParaRPr lang="en-US"/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i="0"/>
            </a:lvl1pPr>
          </a:lstStyle>
          <a:p>
            <a:endParaRPr lang="en-US"/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 i="0"/>
            </a:lvl1pPr>
          </a:lstStyle>
          <a:p>
            <a:fld id="{754EE993-09F5-4CFF-B3D0-30F4EC2E25B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48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0249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10250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10251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2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3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4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5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6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7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8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59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102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2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10262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3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64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  <p:sp>
            <p:nvSpPr>
              <p:cNvPr id="10265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6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0267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68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10269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0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1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2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3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4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5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76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10277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10278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0279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0280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281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10282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grpSp>
            <p:nvGrpSpPr>
              <p:cNvPr id="10283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10284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5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6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7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8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89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0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  <p:sp>
              <p:nvSpPr>
                <p:cNvPr id="10291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en-US"/>
                </a:p>
              </p:txBody>
            </p:sp>
          </p:grpSp>
        </p:grpSp>
        <p:sp>
          <p:nvSpPr>
            <p:cNvPr id="10292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4" r:id="rId1"/>
    <p:sldLayoutId id="2147483655" r:id="rId2"/>
    <p:sldLayoutId id="2147483656" r:id="rId3"/>
    <p:sldLayoutId id="2147483657" r:id="rId4"/>
    <p:sldLayoutId id="2147483658" r:id="rId5"/>
    <p:sldLayoutId id="2147483659" r:id="rId6"/>
    <p:sldLayoutId id="2147483660" r:id="rId7"/>
    <p:sldLayoutId id="2147483661" r:id="rId8"/>
    <p:sldLayoutId id="2147483662" r:id="rId9"/>
    <p:sldLayoutId id="2147483663" r:id="rId10"/>
    <p:sldLayoutId id="2147483664" r:id="rId11"/>
    <p:sldLayoutId id="2147483665" r:id="rId12"/>
  </p:sldLayoutIdLst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/>
      <p:bldP spid="10244" grpId="0">
        <p:tmplLst>
          <p:tmpl>
            <p:tnLst>
              <p:par>
                <p:cTn presetID="10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44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2000"/>
                        <p:tgtEl>
                          <p:spTgt spid="10244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9.png"/><Relationship Id="rId4" Type="http://schemas.openxmlformats.org/officeDocument/2006/relationships/image" Target="../media/image8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38200" y="2590800"/>
            <a:ext cx="7696200" cy="1981200"/>
          </a:xfrm>
        </p:spPr>
        <p:txBody>
          <a:bodyPr/>
          <a:lstStyle/>
          <a:p>
            <a:r>
              <a:rPr lang="en-US" sz="4000"/>
              <a:t>Brain-Based Learning Activities &amp; Their Implications in the Classroom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  <p:bldLst>
      <p:bldP spid="2050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6870700" cy="533400"/>
          </a:xfrm>
        </p:spPr>
        <p:txBody>
          <a:bodyPr/>
          <a:lstStyle/>
          <a:p>
            <a:r>
              <a:rPr lang="en-US" sz="2800" b="1" dirty="0" smtClean="0"/>
              <a:t>Learning Modalities in </a:t>
            </a:r>
            <a:r>
              <a:rPr lang="en-US" sz="2800" b="1" dirty="0"/>
              <a:t>the Classroom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533400" y="1143000"/>
            <a:ext cx="7772400" cy="537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>
                <a:solidFill>
                  <a:srgbClr val="006600"/>
                </a:solidFill>
              </a:rPr>
              <a:t>Preferred learning modalities can be different in </a:t>
            </a:r>
            <a:r>
              <a:rPr lang="en-US" dirty="0" smtClean="0">
                <a:solidFill>
                  <a:srgbClr val="006600"/>
                </a:solidFill>
              </a:rPr>
              <a:t>different</a:t>
            </a:r>
          </a:p>
          <a:p>
            <a:pPr algn="ctr"/>
            <a:r>
              <a:rPr lang="en-US" dirty="0" smtClean="0">
                <a:solidFill>
                  <a:srgbClr val="006600"/>
                </a:solidFill>
              </a:rPr>
              <a:t>subject </a:t>
            </a:r>
            <a:r>
              <a:rPr lang="en-US" dirty="0">
                <a:solidFill>
                  <a:srgbClr val="006600"/>
                </a:solidFill>
              </a:rPr>
              <a:t>areas based on interest.</a:t>
            </a:r>
          </a:p>
          <a:p>
            <a:pPr algn="ctr"/>
            <a:endParaRPr lang="en-US" dirty="0"/>
          </a:p>
          <a:p>
            <a:r>
              <a:rPr lang="en-US" dirty="0" smtClean="0"/>
              <a:t>Preferences </a:t>
            </a:r>
            <a:r>
              <a:rPr lang="en-US" dirty="0"/>
              <a:t>can be identified by eye movement when asked </a:t>
            </a:r>
            <a:r>
              <a:rPr lang="en-US" dirty="0" smtClean="0"/>
              <a:t>a question: </a:t>
            </a:r>
            <a:r>
              <a:rPr lang="en-US" dirty="0"/>
              <a:t>	</a:t>
            </a:r>
            <a:r>
              <a:rPr lang="en-US" dirty="0" smtClean="0"/>
              <a:t>	</a:t>
            </a:r>
            <a:r>
              <a:rPr lang="en-US" dirty="0" smtClean="0">
                <a:solidFill>
                  <a:srgbClr val="0033CC"/>
                </a:solidFill>
              </a:rPr>
              <a:t>kinesthetic </a:t>
            </a:r>
            <a:r>
              <a:rPr lang="en-US" dirty="0"/>
              <a:t>= down, right; </a:t>
            </a:r>
            <a:endParaRPr lang="en-US" dirty="0" smtClean="0"/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0033CC"/>
                </a:solidFill>
              </a:rPr>
              <a:t>auditory </a:t>
            </a:r>
            <a:r>
              <a:rPr lang="en-US" dirty="0"/>
              <a:t>= level or </a:t>
            </a:r>
            <a:r>
              <a:rPr lang="en-US" dirty="0" smtClean="0"/>
              <a:t>down </a:t>
            </a:r>
            <a:r>
              <a:rPr lang="en-US" dirty="0"/>
              <a:t>left; </a:t>
            </a:r>
            <a:endParaRPr lang="en-US" dirty="0" smtClean="0"/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0033CC"/>
                </a:solidFill>
              </a:rPr>
              <a:t>visual </a:t>
            </a:r>
            <a:r>
              <a:rPr lang="en-US" dirty="0"/>
              <a:t>= up, straight down or </a:t>
            </a:r>
            <a:r>
              <a:rPr lang="en-US" dirty="0" smtClean="0"/>
              <a:t>closed</a:t>
            </a:r>
          </a:p>
          <a:p>
            <a:endParaRPr lang="en-US" sz="1400" dirty="0"/>
          </a:p>
          <a:p>
            <a:r>
              <a:rPr lang="en-US" dirty="0" smtClean="0"/>
              <a:t>Or </a:t>
            </a:r>
            <a:r>
              <a:rPr lang="en-US" dirty="0"/>
              <a:t>when saying “goodbye”:  </a:t>
            </a:r>
            <a:r>
              <a:rPr lang="en-US" dirty="0">
                <a:solidFill>
                  <a:srgbClr val="C00000"/>
                </a:solidFill>
              </a:rPr>
              <a:t>visual </a:t>
            </a:r>
            <a:r>
              <a:rPr lang="en-US" dirty="0"/>
              <a:t>= “see </a:t>
            </a:r>
            <a:r>
              <a:rPr lang="en-US" dirty="0" err="1"/>
              <a:t>ya</a:t>
            </a:r>
            <a:r>
              <a:rPr lang="en-US" dirty="0"/>
              <a:t>’ later</a:t>
            </a:r>
            <a:r>
              <a:rPr lang="en-US" dirty="0" smtClean="0"/>
              <a:t>”;</a:t>
            </a:r>
          </a:p>
          <a:p>
            <a:r>
              <a:rPr lang="en-US" dirty="0"/>
              <a:t>	</a:t>
            </a:r>
            <a:r>
              <a:rPr lang="en-US" dirty="0" smtClean="0"/>
              <a:t>		   </a:t>
            </a:r>
            <a:r>
              <a:rPr lang="en-US" dirty="0" smtClean="0">
                <a:solidFill>
                  <a:srgbClr val="C00000"/>
                </a:solidFill>
              </a:rPr>
              <a:t>auditory</a:t>
            </a:r>
            <a:r>
              <a:rPr lang="en-US" dirty="0" smtClean="0"/>
              <a:t> </a:t>
            </a:r>
            <a:r>
              <a:rPr lang="en-US" dirty="0"/>
              <a:t>= “call </a:t>
            </a:r>
            <a:r>
              <a:rPr lang="en-US" dirty="0" err="1" smtClean="0"/>
              <a:t>ya</a:t>
            </a:r>
            <a:r>
              <a:rPr lang="en-US" dirty="0"/>
              <a:t>’ later”; </a:t>
            </a:r>
            <a:endParaRPr lang="en-US" dirty="0" smtClean="0"/>
          </a:p>
          <a:p>
            <a:r>
              <a:rPr lang="en-US" dirty="0"/>
              <a:t>	</a:t>
            </a:r>
            <a:r>
              <a:rPr lang="en-US" dirty="0" smtClean="0"/>
              <a:t>		   </a:t>
            </a:r>
            <a:r>
              <a:rPr lang="en-US" dirty="0" smtClean="0">
                <a:solidFill>
                  <a:srgbClr val="C00000"/>
                </a:solidFill>
              </a:rPr>
              <a:t>kinesthetic</a:t>
            </a:r>
            <a:r>
              <a:rPr lang="en-US" dirty="0" smtClean="0"/>
              <a:t> </a:t>
            </a:r>
            <a:r>
              <a:rPr lang="en-US" dirty="0"/>
              <a:t>= “catch </a:t>
            </a:r>
            <a:r>
              <a:rPr lang="en-US" dirty="0" err="1"/>
              <a:t>ya</a:t>
            </a:r>
            <a:r>
              <a:rPr lang="en-US" dirty="0"/>
              <a:t>’ later” </a:t>
            </a:r>
          </a:p>
          <a:p>
            <a:endParaRPr lang="en-US" sz="1400" dirty="0" smtClean="0"/>
          </a:p>
          <a:p>
            <a:r>
              <a:rPr lang="en-US" dirty="0"/>
              <a:t>Students should recognize their dominant learning modalities and choose seats accordingly:  </a:t>
            </a:r>
            <a:endParaRPr lang="en-US" dirty="0" smtClean="0"/>
          </a:p>
          <a:p>
            <a:pPr>
              <a:lnSpc>
                <a:spcPct val="150000"/>
              </a:lnSpc>
            </a:pPr>
            <a:r>
              <a:rPr lang="en-US" dirty="0" smtClean="0"/>
              <a:t>		</a:t>
            </a:r>
            <a:r>
              <a:rPr lang="en-US" dirty="0" smtClean="0">
                <a:solidFill>
                  <a:srgbClr val="006600"/>
                </a:solidFill>
              </a:rPr>
              <a:t>visual</a:t>
            </a:r>
            <a:r>
              <a:rPr lang="en-US" dirty="0"/>
              <a:t> </a:t>
            </a:r>
            <a:r>
              <a:rPr lang="en-US" dirty="0" smtClean="0"/>
              <a:t>near the front;</a:t>
            </a:r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006600"/>
                </a:solidFill>
              </a:rPr>
              <a:t>auditory </a:t>
            </a:r>
            <a:r>
              <a:rPr lang="en-US" dirty="0"/>
              <a:t>in the middle with dominant ear </a:t>
            </a:r>
            <a:r>
              <a:rPr lang="en-US" dirty="0" smtClean="0"/>
              <a:t>towards</a:t>
            </a:r>
          </a:p>
          <a:p>
            <a:r>
              <a:rPr lang="en-US" dirty="0"/>
              <a:t>	</a:t>
            </a:r>
            <a:r>
              <a:rPr lang="en-US" dirty="0" smtClean="0"/>
              <a:t>		center</a:t>
            </a:r>
          </a:p>
          <a:p>
            <a:r>
              <a:rPr lang="en-US" dirty="0" smtClean="0"/>
              <a:t>		</a:t>
            </a:r>
            <a:r>
              <a:rPr lang="en-US" dirty="0" smtClean="0">
                <a:solidFill>
                  <a:srgbClr val="006600"/>
                </a:solidFill>
              </a:rPr>
              <a:t>kinesthetic</a:t>
            </a:r>
            <a:r>
              <a:rPr lang="en-US" dirty="0" smtClean="0"/>
              <a:t> </a:t>
            </a:r>
            <a:r>
              <a:rPr lang="en-US" dirty="0"/>
              <a:t>in the back with </a:t>
            </a:r>
            <a:r>
              <a:rPr lang="en-US" dirty="0" smtClean="0"/>
              <a:t>objects to </a:t>
            </a:r>
            <a:r>
              <a:rPr lang="en-US" dirty="0"/>
              <a:t>manipulate. </a:t>
            </a:r>
          </a:p>
          <a:p>
            <a:pPr algn="ctr"/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61851" y="1600200"/>
            <a:ext cx="7696200" cy="42473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dirty="0" smtClean="0">
                <a:solidFill>
                  <a:srgbClr val="000099"/>
                </a:solidFill>
              </a:rPr>
              <a:t>Some </a:t>
            </a:r>
            <a:r>
              <a:rPr lang="en-US" dirty="0">
                <a:solidFill>
                  <a:srgbClr val="000099"/>
                </a:solidFill>
              </a:rPr>
              <a:t>research suggests as many as 85% of students </a:t>
            </a:r>
            <a:r>
              <a:rPr lang="en-US" dirty="0" smtClean="0">
                <a:solidFill>
                  <a:srgbClr val="000099"/>
                </a:solidFill>
              </a:rPr>
              <a:t>are</a:t>
            </a:r>
          </a:p>
          <a:p>
            <a:pPr algn="ctr"/>
            <a:r>
              <a:rPr lang="en-US" dirty="0" smtClean="0">
                <a:solidFill>
                  <a:srgbClr val="000099"/>
                </a:solidFill>
              </a:rPr>
              <a:t>kinesthetic </a:t>
            </a:r>
            <a:r>
              <a:rPr lang="en-US" dirty="0">
                <a:solidFill>
                  <a:srgbClr val="000099"/>
                </a:solidFill>
              </a:rPr>
              <a:t>learners.</a:t>
            </a:r>
          </a:p>
          <a:p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The bodily/kinesthetic learner = </a:t>
            </a:r>
            <a:r>
              <a:rPr lang="en-US" dirty="0">
                <a:solidFill>
                  <a:srgbClr val="C00000"/>
                </a:solidFill>
              </a:rPr>
              <a:t>“The Mover”</a:t>
            </a:r>
          </a:p>
          <a:p>
            <a:pPr>
              <a:lnSpc>
                <a:spcPct val="120000"/>
              </a:lnSpc>
            </a:pPr>
            <a:r>
              <a:rPr lang="en-US" dirty="0"/>
              <a:t>	</a:t>
            </a:r>
            <a:r>
              <a:rPr lang="en-US" dirty="0" smtClean="0">
                <a:solidFill>
                  <a:srgbClr val="006600"/>
                </a:solidFill>
              </a:rPr>
              <a:t>*  </a:t>
            </a:r>
            <a:r>
              <a:rPr lang="en-US" dirty="0" smtClean="0">
                <a:solidFill>
                  <a:srgbClr val="000099"/>
                </a:solidFill>
              </a:rPr>
              <a:t>Often </a:t>
            </a:r>
            <a:r>
              <a:rPr lang="en-US" dirty="0">
                <a:solidFill>
                  <a:srgbClr val="000099"/>
                </a:solidFill>
              </a:rPr>
              <a:t>doesn’t read directions, but just starts on a project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006600"/>
                </a:solidFill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*  </a:t>
            </a:r>
            <a:r>
              <a:rPr lang="en-US" dirty="0" smtClean="0">
                <a:solidFill>
                  <a:srgbClr val="000099"/>
                </a:solidFill>
              </a:rPr>
              <a:t>Likes </a:t>
            </a:r>
            <a:r>
              <a:rPr lang="en-US" dirty="0">
                <a:solidFill>
                  <a:srgbClr val="000099"/>
                </a:solidFill>
              </a:rPr>
              <a:t>to move around, touch, talk, and use body language</a:t>
            </a:r>
          </a:p>
          <a:p>
            <a:pPr>
              <a:lnSpc>
                <a:spcPct val="120000"/>
              </a:lnSpc>
            </a:pPr>
            <a:r>
              <a:rPr lang="en-US" dirty="0">
                <a:solidFill>
                  <a:srgbClr val="000099"/>
                </a:solidFill>
              </a:rPr>
              <a:t>	</a:t>
            </a:r>
            <a:r>
              <a:rPr lang="en-US" dirty="0" smtClean="0">
                <a:solidFill>
                  <a:srgbClr val="006600"/>
                </a:solidFill>
              </a:rPr>
              <a:t>* </a:t>
            </a:r>
            <a:r>
              <a:rPr lang="en-US" dirty="0" smtClean="0">
                <a:solidFill>
                  <a:srgbClr val="000099"/>
                </a:solidFill>
              </a:rPr>
              <a:t> Learns </a:t>
            </a:r>
            <a:r>
              <a:rPr lang="en-US" dirty="0">
                <a:solidFill>
                  <a:srgbClr val="000099"/>
                </a:solidFill>
              </a:rPr>
              <a:t>best by touching, moving, and processing knowledge 		       through bodily sensations.</a:t>
            </a:r>
          </a:p>
          <a:p>
            <a:endParaRPr lang="en-US" dirty="0"/>
          </a:p>
          <a:p>
            <a:pPr algn="ctr"/>
            <a:r>
              <a:rPr lang="en-US" dirty="0"/>
              <a:t>Activities learned with the body are more likely to be recalled and applied at a later date</a:t>
            </a:r>
          </a:p>
          <a:p>
            <a:endParaRPr lang="en-US" dirty="0"/>
          </a:p>
          <a:p>
            <a:r>
              <a:rPr lang="en-US" dirty="0"/>
              <a:t>	“Learning is experience.  Everything else is just information.”  </a:t>
            </a:r>
          </a:p>
          <a:p>
            <a:r>
              <a:rPr lang="en-US" dirty="0"/>
              <a:t>						- Albert Einstein</a:t>
            </a: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685800" y="304800"/>
            <a:ext cx="6870700" cy="838200"/>
          </a:xfrm>
          <a:prstGeom prst="rect">
            <a:avLst/>
          </a:prstGeom>
        </p:spPr>
        <p:txBody>
          <a:bodyPr/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omic Sans MS" pitchFamily="66" charset="0"/>
              </a:defRPr>
            </a:lvl9pPr>
          </a:lstStyle>
          <a:p>
            <a:r>
              <a:rPr lang="en-US" sz="2800" b="1" smtClean="0"/>
              <a:t>The Kinesthetic Learner in the Classroom</a:t>
            </a:r>
            <a:endParaRPr lang="en-US" sz="2800" b="1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9" name="Rectangle 5"/>
          <p:cNvSpPr>
            <a:spLocks noGrp="1" noChangeArrowheads="1"/>
          </p:cNvSpPr>
          <p:nvPr>
            <p:ph type="title"/>
          </p:nvPr>
        </p:nvSpPr>
        <p:spPr>
          <a:xfrm>
            <a:off x="762000" y="381000"/>
            <a:ext cx="6870700" cy="1447800"/>
          </a:xfrm>
        </p:spPr>
        <p:txBody>
          <a:bodyPr/>
          <a:lstStyle/>
          <a:p>
            <a:r>
              <a:rPr lang="en-US" sz="3600" i="1" dirty="0">
                <a:solidFill>
                  <a:srgbClr val="0033CC"/>
                </a:solidFill>
              </a:rPr>
              <a:t>Activities to Help the Kinesthetic Learner</a:t>
            </a:r>
          </a:p>
        </p:txBody>
      </p:sp>
      <p:sp>
        <p:nvSpPr>
          <p:cNvPr id="36870" name="Text Box 6"/>
          <p:cNvSpPr txBox="1">
            <a:spLocks noChangeArrowheads="1"/>
          </p:cNvSpPr>
          <p:nvPr/>
        </p:nvSpPr>
        <p:spPr bwMode="auto">
          <a:xfrm>
            <a:off x="2133600" y="2209800"/>
            <a:ext cx="4343400" cy="3754874"/>
          </a:xfrm>
          <a:prstGeom prst="rect">
            <a:avLst/>
          </a:prstGeom>
          <a:gradFill flip="none" rotWithShape="1">
            <a:gsLst>
              <a:gs pos="0">
                <a:srgbClr val="FBEAC7"/>
              </a:gs>
              <a:gs pos="17999">
                <a:srgbClr val="FEE7F2"/>
              </a:gs>
              <a:gs pos="36000">
                <a:srgbClr val="FAC77D"/>
              </a:gs>
              <a:gs pos="61000">
                <a:srgbClr val="FBA97D"/>
              </a:gs>
              <a:gs pos="82001">
                <a:srgbClr val="FBD49C"/>
              </a:gs>
              <a:gs pos="100000">
                <a:srgbClr val="FEE7F2"/>
              </a:gs>
            </a:gsLst>
            <a:lin ang="2700000" scaled="0"/>
            <a:tileRect/>
          </a:grad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2400" dirty="0"/>
              <a:t>Review with a </a:t>
            </a:r>
            <a:r>
              <a:rPr lang="en-US" sz="2400" dirty="0" err="1"/>
              <a:t>koosh</a:t>
            </a:r>
            <a:r>
              <a:rPr lang="en-US" sz="2400" dirty="0"/>
              <a:t> ball toss</a:t>
            </a:r>
          </a:p>
          <a:p>
            <a:endParaRPr lang="en-US" sz="1400" dirty="0"/>
          </a:p>
          <a:p>
            <a:r>
              <a:rPr lang="en-US" sz="2400" dirty="0"/>
              <a:t>Four Corners</a:t>
            </a:r>
          </a:p>
          <a:p>
            <a:endParaRPr lang="en-US" sz="1400" dirty="0"/>
          </a:p>
          <a:p>
            <a:r>
              <a:rPr lang="en-US" sz="2400" dirty="0"/>
              <a:t>Board Relays</a:t>
            </a:r>
          </a:p>
          <a:p>
            <a:endParaRPr lang="en-US" sz="1400" dirty="0"/>
          </a:p>
          <a:p>
            <a:r>
              <a:rPr lang="en-US" sz="2400" dirty="0"/>
              <a:t>Musical </a:t>
            </a:r>
            <a:r>
              <a:rPr lang="en-US" sz="2400" dirty="0" smtClean="0"/>
              <a:t>Chairs</a:t>
            </a:r>
          </a:p>
          <a:p>
            <a:endParaRPr lang="en-US" sz="1400" dirty="0" smtClean="0"/>
          </a:p>
          <a:p>
            <a:r>
              <a:rPr lang="en-US" sz="2400" dirty="0" smtClean="0"/>
              <a:t>Cut &amp; Paste</a:t>
            </a:r>
          </a:p>
          <a:p>
            <a:endParaRPr lang="en-US" sz="1400" dirty="0" smtClean="0"/>
          </a:p>
          <a:p>
            <a:r>
              <a:rPr lang="en-US" sz="2400" dirty="0" smtClean="0"/>
              <a:t>Play Dough or Clay</a:t>
            </a:r>
            <a:endParaRPr lang="en-US" sz="2400" dirty="0"/>
          </a:p>
          <a:p>
            <a:endParaRPr lang="en-US" sz="24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6" name="Picture 4" descr="pg 11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43200" y="304800"/>
            <a:ext cx="5013325" cy="6248400"/>
          </a:xfrm>
          <a:prstGeom prst="rect">
            <a:avLst/>
          </a:prstGeom>
          <a:noFill/>
        </p:spPr>
      </p:pic>
      <p:sp>
        <p:nvSpPr>
          <p:cNvPr id="38917" name="Text Box 5"/>
          <p:cNvSpPr txBox="1">
            <a:spLocks noChangeArrowheads="1"/>
          </p:cNvSpPr>
          <p:nvPr/>
        </p:nvSpPr>
        <p:spPr bwMode="auto">
          <a:xfrm>
            <a:off x="609600" y="1066800"/>
            <a:ext cx="2133600" cy="337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 i="0"/>
              <a:t>Still another way to meet the kinesthetic learner’s needs (and maybe the Phys Ed. requirement!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40" name="Picture 4" descr="pg 6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667000" y="304800"/>
            <a:ext cx="5086350" cy="6172200"/>
          </a:xfrm>
          <a:prstGeom prst="rect">
            <a:avLst/>
          </a:prstGeom>
          <a:noFill/>
        </p:spPr>
      </p:pic>
      <p:sp>
        <p:nvSpPr>
          <p:cNvPr id="39941" name="Text Box 5"/>
          <p:cNvSpPr txBox="1">
            <a:spLocks noChangeArrowheads="1"/>
          </p:cNvSpPr>
          <p:nvPr/>
        </p:nvSpPr>
        <p:spPr bwMode="auto">
          <a:xfrm>
            <a:off x="609600" y="990600"/>
            <a:ext cx="2073275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400"/>
              <a:t>Who knows how the next generations’ brains will be wired!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3276600"/>
            <a:ext cx="2247900" cy="2038350"/>
          </a:xfrm>
          <a:prstGeom prst="rect">
            <a:avLst/>
          </a:prstGeom>
        </p:spPr>
      </p:pic>
    </p:spTree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53000" y="177819"/>
            <a:ext cx="3333750" cy="261937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" y="86119"/>
            <a:ext cx="1910040" cy="229841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073" y="3962400"/>
            <a:ext cx="3152577" cy="2364433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01629" y="3200400"/>
            <a:ext cx="2590800" cy="25908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286000" y="533400"/>
            <a:ext cx="2962473" cy="954107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rgbClr val="000099"/>
                </a:solidFill>
              </a:rPr>
              <a:t>Exercise your brain</a:t>
            </a:r>
            <a:endParaRPr lang="en-US" sz="2800" b="1" dirty="0">
              <a:solidFill>
                <a:srgbClr val="00009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720629" y="2680406"/>
            <a:ext cx="335280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000099"/>
                </a:solidFill>
              </a:rPr>
              <a:t>So it looks like this:</a:t>
            </a:r>
            <a:endParaRPr lang="en-US" sz="2400" b="1" dirty="0">
              <a:solidFill>
                <a:srgbClr val="0000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256436" y="3442901"/>
            <a:ext cx="1593850" cy="46166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C00000"/>
                </a:solidFill>
              </a:rPr>
              <a:t>Not this:</a:t>
            </a:r>
            <a:endParaRPr lang="en-US" sz="24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3074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62000" y="144174"/>
            <a:ext cx="6934200" cy="63581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algn="ctr">
              <a:lnSpc>
                <a:spcPts val="700"/>
              </a:lnSpc>
              <a:spcBef>
                <a:spcPts val="0"/>
              </a:spcBef>
              <a:spcAft>
                <a:spcPts val="0"/>
              </a:spcAft>
            </a:pPr>
            <a:endParaRPr lang="en-US" sz="1600" b="1" i="0" u="sng" dirty="0" smtClean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ts val="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0" u="sng" dirty="0" smtClean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Brain </a:t>
            </a:r>
            <a:r>
              <a:rPr lang="en-US" sz="1600" b="1" i="0" u="sng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Study.... </a:t>
            </a:r>
            <a:endParaRPr lang="en-US" sz="1600" b="1" i="0" u="sng" dirty="0" smtClean="0">
              <a:solidFill>
                <a:srgbClr val="000000"/>
              </a:solidFill>
              <a:latin typeface="+mn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ts val="700"/>
              </a:lnSpc>
              <a:spcBef>
                <a:spcPts val="0"/>
              </a:spcBef>
              <a:spcAft>
                <a:spcPts val="0"/>
              </a:spcAft>
            </a:pPr>
            <a:endParaRPr lang="en-US" sz="1600" i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ts val="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i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ts val="7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b="1" i="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If you can read this you have a strong mind: </a:t>
            </a:r>
            <a:endParaRPr lang="en-US" sz="1600" i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600" b="1" i="0" dirty="0">
                <a:solidFill>
                  <a:srgbClr val="000000"/>
                </a:solidFill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600" i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b="1" i="0" u="sng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F1gur471v3ly 5p34k1ng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latin typeface="+mn-lt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1400" i="0" dirty="0">
              <a:latin typeface="+mn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7H15 M3554G3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53RV35 7O PR0V3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H0W 0UR M1ND5 C4N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D0 4M4Z1NG 7H1NG5!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1MPR3551V3 7H1NG5!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1N 7H3 B3G1NN1NG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17 WA5 H4RD BU7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N0W, 0N 7H15 LIN3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Y0UR M1ND 1S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R34D1NG 17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4U70M471C4LLY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W17H 0U7 3V3N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7H1NK1NG 4B0U7 17,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B3 PROUD! 0NLY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C3R741N P30PL3 C4N </a:t>
            </a:r>
            <a:endParaRPr lang="en-US" sz="1400" i="0" dirty="0"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400" i="0" dirty="0">
                <a:solidFill>
                  <a:srgbClr val="000000"/>
                </a:solidFill>
                <a:latin typeface="Arial Black" panose="020B0A040201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R3AD 7H15. </a:t>
            </a:r>
            <a:endParaRPr lang="en-US" sz="1400" i="0" dirty="0">
              <a:effectLst/>
              <a:latin typeface="Arial Black" panose="020B0A040201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5979190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8" name="Picture 4" descr="pg 176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060575" y="228600"/>
            <a:ext cx="5440363" cy="5943600"/>
          </a:xfrm>
          <a:prstGeom prst="rect">
            <a:avLst/>
          </a:prstGeom>
          <a:noFill/>
        </p:spPr>
      </p:pic>
      <p:sp>
        <p:nvSpPr>
          <p:cNvPr id="21509" name="Text Box 5"/>
          <p:cNvSpPr txBox="1">
            <a:spLocks noChangeArrowheads="1"/>
          </p:cNvSpPr>
          <p:nvPr/>
        </p:nvSpPr>
        <p:spPr bwMode="auto">
          <a:xfrm>
            <a:off x="2209800" y="5562600"/>
            <a:ext cx="51054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dirty="0" smtClean="0"/>
              <a:t>I guess this teacher never learned that good ones try to meet students needs. . . </a:t>
            </a:r>
            <a:endParaRPr lang="en-US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Text Box 4"/>
          <p:cNvSpPr txBox="1">
            <a:spLocks noChangeArrowheads="1"/>
          </p:cNvSpPr>
          <p:nvPr/>
        </p:nvSpPr>
        <p:spPr bwMode="auto">
          <a:xfrm>
            <a:off x="381000" y="948690"/>
            <a:ext cx="8153400" cy="5909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 dirty="0"/>
              <a:t>* </a:t>
            </a:r>
            <a:r>
              <a:rPr lang="en-US" i="0" dirty="0">
                <a:solidFill>
                  <a:srgbClr val="C00000"/>
                </a:solidFill>
              </a:rPr>
              <a:t>The brain is naturally motivated; learning is a survival instinct</a:t>
            </a:r>
            <a:r>
              <a:rPr lang="en-US" i="0" dirty="0"/>
              <a:t>.</a:t>
            </a:r>
          </a:p>
          <a:p>
            <a:endParaRPr lang="en-US" i="0" dirty="0"/>
          </a:p>
          <a:p>
            <a:r>
              <a:rPr lang="en-US" i="0" dirty="0"/>
              <a:t>* </a:t>
            </a:r>
            <a:r>
              <a:rPr lang="en-US" i="0" dirty="0">
                <a:solidFill>
                  <a:srgbClr val="C00000"/>
                </a:solidFill>
              </a:rPr>
              <a:t>The brain is a pattern-seeking device</a:t>
            </a:r>
            <a:r>
              <a:rPr lang="en-US" i="0" dirty="0"/>
              <a:t>.   </a:t>
            </a:r>
            <a:r>
              <a:rPr lang="en-US" i="0" dirty="0">
                <a:solidFill>
                  <a:srgbClr val="0033CC"/>
                </a:solidFill>
              </a:rPr>
              <a:t>It is always looking for links    </a:t>
            </a:r>
            <a:endParaRPr lang="en-US" i="0" dirty="0" smtClean="0">
              <a:solidFill>
                <a:srgbClr val="0033CC"/>
              </a:solidFill>
            </a:endParaRPr>
          </a:p>
          <a:p>
            <a:r>
              <a:rPr lang="en-US" i="0" dirty="0">
                <a:solidFill>
                  <a:srgbClr val="0033CC"/>
                </a:solidFill>
              </a:rPr>
              <a:t> </a:t>
            </a:r>
            <a:r>
              <a:rPr lang="en-US" i="0" dirty="0" smtClean="0">
                <a:solidFill>
                  <a:srgbClr val="0033CC"/>
                </a:solidFill>
              </a:rPr>
              <a:t>      between </a:t>
            </a:r>
            <a:r>
              <a:rPr lang="en-US" i="0" dirty="0">
                <a:solidFill>
                  <a:srgbClr val="0033CC"/>
                </a:solidFill>
              </a:rPr>
              <a:t>what it is receiving and what is already stored. </a:t>
            </a:r>
          </a:p>
          <a:p>
            <a:r>
              <a:rPr lang="en-US" i="0" dirty="0"/>
              <a:t>	</a:t>
            </a:r>
            <a:r>
              <a:rPr lang="en-US" dirty="0"/>
              <a:t>Mnemonics</a:t>
            </a:r>
            <a:r>
              <a:rPr lang="en-US" i="0" dirty="0"/>
              <a:t> work on this principle. Ex: Roy G. </a:t>
            </a:r>
            <a:r>
              <a:rPr lang="en-US" i="0" dirty="0" err="1"/>
              <a:t>Biv</a:t>
            </a:r>
            <a:r>
              <a:rPr lang="en-US" i="0" dirty="0"/>
              <a:t>, Dr. </a:t>
            </a:r>
            <a:r>
              <a:rPr lang="en-US" i="0" dirty="0" err="1"/>
              <a:t>Lium</a:t>
            </a:r>
            <a:r>
              <a:rPr lang="en-US" i="0" dirty="0"/>
              <a:t> </a:t>
            </a:r>
            <a:r>
              <a:rPr lang="en-US" i="0" dirty="0" err="1"/>
              <a:t>Scren</a:t>
            </a:r>
            <a:r>
              <a:rPr lang="en-US" i="0" dirty="0"/>
              <a:t>, </a:t>
            </a:r>
          </a:p>
          <a:p>
            <a:r>
              <a:rPr lang="en-US" i="0" dirty="0"/>
              <a:t>		I before E …,the planets (My very…), </a:t>
            </a:r>
          </a:p>
          <a:p>
            <a:r>
              <a:rPr lang="en-US" i="0" dirty="0"/>
              <a:t>		See MG men… (essential soil elements)	</a:t>
            </a:r>
            <a:endParaRPr lang="en-US" i="0" dirty="0" smtClean="0"/>
          </a:p>
          <a:p>
            <a:r>
              <a:rPr lang="en-US" i="0" dirty="0"/>
              <a:t>	</a:t>
            </a:r>
          </a:p>
          <a:p>
            <a:r>
              <a:rPr lang="en-US" i="0" dirty="0"/>
              <a:t>* </a:t>
            </a:r>
            <a:r>
              <a:rPr lang="en-US" i="0" dirty="0">
                <a:solidFill>
                  <a:srgbClr val="C00000"/>
                </a:solidFill>
              </a:rPr>
              <a:t>The brain can do only one thing at a time unless one of the activities </a:t>
            </a:r>
            <a:r>
              <a:rPr lang="en-US" i="0" dirty="0" smtClean="0">
                <a:solidFill>
                  <a:srgbClr val="C00000"/>
                </a:solidFill>
              </a:rPr>
              <a:t>is</a:t>
            </a:r>
          </a:p>
          <a:p>
            <a:r>
              <a:rPr lang="en-US" i="0" dirty="0">
                <a:solidFill>
                  <a:srgbClr val="C00000"/>
                </a:solidFill>
              </a:rPr>
              <a:t> </a:t>
            </a:r>
            <a:r>
              <a:rPr lang="en-US" i="0" dirty="0" smtClean="0">
                <a:solidFill>
                  <a:srgbClr val="C00000"/>
                </a:solidFill>
              </a:rPr>
              <a:t>       automatic.</a:t>
            </a:r>
            <a:r>
              <a:rPr lang="en-US" i="0" dirty="0" smtClean="0"/>
              <a:t> [why texting and driving is dangerous]</a:t>
            </a:r>
            <a:endParaRPr lang="en-US" i="0" dirty="0"/>
          </a:p>
          <a:p>
            <a:endParaRPr lang="en-US" i="0" dirty="0"/>
          </a:p>
          <a:p>
            <a:r>
              <a:rPr lang="en-US" i="0" dirty="0"/>
              <a:t>* </a:t>
            </a:r>
            <a:r>
              <a:rPr lang="en-US" i="0" dirty="0" smtClean="0">
                <a:solidFill>
                  <a:srgbClr val="C00000"/>
                </a:solidFill>
              </a:rPr>
              <a:t>The </a:t>
            </a:r>
            <a:r>
              <a:rPr lang="en-US" i="0" dirty="0">
                <a:solidFill>
                  <a:srgbClr val="C00000"/>
                </a:solidFill>
              </a:rPr>
              <a:t>brain is not designed for continuous input</a:t>
            </a:r>
            <a:r>
              <a:rPr lang="en-US" i="0" dirty="0"/>
              <a:t>.  </a:t>
            </a:r>
            <a:r>
              <a:rPr lang="en-US" i="0" dirty="0">
                <a:solidFill>
                  <a:srgbClr val="0033CC"/>
                </a:solidFill>
              </a:rPr>
              <a:t>It</a:t>
            </a:r>
            <a:r>
              <a:rPr lang="en-US" i="0" dirty="0"/>
              <a:t> </a:t>
            </a:r>
            <a:r>
              <a:rPr lang="en-US" i="0" dirty="0">
                <a:solidFill>
                  <a:srgbClr val="0033CC"/>
                </a:solidFill>
              </a:rPr>
              <a:t>needs time </a:t>
            </a:r>
            <a:r>
              <a:rPr lang="en-US" i="0" dirty="0" smtClean="0">
                <a:solidFill>
                  <a:srgbClr val="0033CC"/>
                </a:solidFill>
              </a:rPr>
              <a:t>for</a:t>
            </a:r>
          </a:p>
          <a:p>
            <a:r>
              <a:rPr lang="en-US" i="0" dirty="0" smtClean="0">
                <a:solidFill>
                  <a:srgbClr val="0033CC"/>
                </a:solidFill>
              </a:rPr>
              <a:t>        reflection</a:t>
            </a:r>
            <a:r>
              <a:rPr lang="en-US" i="0" dirty="0">
                <a:solidFill>
                  <a:srgbClr val="0033CC"/>
                </a:solidFill>
              </a:rPr>
              <a:t>, consolidation, and  integration</a:t>
            </a:r>
            <a:r>
              <a:rPr lang="en-US" i="0" dirty="0" smtClean="0">
                <a:solidFill>
                  <a:srgbClr val="0033CC"/>
                </a:solidFill>
              </a:rPr>
              <a:t>.</a:t>
            </a:r>
          </a:p>
          <a:p>
            <a:endParaRPr lang="en-US" i="0" dirty="0" smtClean="0"/>
          </a:p>
          <a:p>
            <a:r>
              <a:rPr lang="en-US" i="0" dirty="0"/>
              <a:t>* </a:t>
            </a:r>
            <a:r>
              <a:rPr lang="en-US" i="0" dirty="0" smtClean="0">
                <a:solidFill>
                  <a:srgbClr val="C00000"/>
                </a:solidFill>
              </a:rPr>
              <a:t>The </a:t>
            </a:r>
            <a:r>
              <a:rPr lang="en-US" i="0" dirty="0">
                <a:solidFill>
                  <a:srgbClr val="C00000"/>
                </a:solidFill>
              </a:rPr>
              <a:t>attentive brain needs</a:t>
            </a:r>
            <a:r>
              <a:rPr lang="en-US" i="0" dirty="0"/>
              <a:t> </a:t>
            </a:r>
            <a:r>
              <a:rPr lang="en-US" i="0" dirty="0">
                <a:solidFill>
                  <a:srgbClr val="0033CC"/>
                </a:solidFill>
              </a:rPr>
              <a:t>novelty, contrast or a change in </a:t>
            </a:r>
            <a:r>
              <a:rPr lang="en-US" i="0" dirty="0" smtClean="0">
                <a:solidFill>
                  <a:srgbClr val="0033CC"/>
                </a:solidFill>
              </a:rPr>
              <a:t>location</a:t>
            </a:r>
          </a:p>
          <a:p>
            <a:endParaRPr lang="en-US" i="0" dirty="0" smtClean="0"/>
          </a:p>
          <a:p>
            <a:r>
              <a:rPr lang="en-US" i="0" dirty="0" smtClean="0"/>
              <a:t>	</a:t>
            </a:r>
            <a:r>
              <a:rPr lang="en-US" i="0" dirty="0"/>
              <a:t> </a:t>
            </a:r>
            <a:r>
              <a:rPr lang="en-US" i="0" dirty="0" smtClean="0"/>
              <a:t>     * </a:t>
            </a:r>
            <a:r>
              <a:rPr lang="en-US" i="0" dirty="0" smtClean="0">
                <a:solidFill>
                  <a:srgbClr val="0033CC"/>
                </a:solidFill>
              </a:rPr>
              <a:t>Attention </a:t>
            </a:r>
            <a:r>
              <a:rPr lang="en-US" i="0" dirty="0">
                <a:solidFill>
                  <a:srgbClr val="0033CC"/>
                </a:solidFill>
              </a:rPr>
              <a:t>Span = </a:t>
            </a:r>
            <a:r>
              <a:rPr lang="en-US" i="0" dirty="0">
                <a:solidFill>
                  <a:srgbClr val="C00000"/>
                </a:solidFill>
              </a:rPr>
              <a:t>learners age + 2 minutes for a </a:t>
            </a:r>
            <a:r>
              <a:rPr lang="en-US" i="0" dirty="0" smtClean="0">
                <a:solidFill>
                  <a:srgbClr val="C00000"/>
                </a:solidFill>
              </a:rPr>
              <a:t>maximum</a:t>
            </a:r>
          </a:p>
          <a:p>
            <a:r>
              <a:rPr lang="en-US" i="0" dirty="0" smtClean="0">
                <a:solidFill>
                  <a:srgbClr val="C00000"/>
                </a:solidFill>
              </a:rPr>
              <a:t>				        of 30 minutes</a:t>
            </a:r>
            <a:r>
              <a:rPr lang="en-US" i="0" dirty="0">
                <a:solidFill>
                  <a:srgbClr val="C00000"/>
                </a:solidFill>
              </a:rPr>
              <a:t>.</a:t>
            </a:r>
          </a:p>
          <a:p>
            <a:endParaRPr lang="en-US" i="0" dirty="0"/>
          </a:p>
          <a:p>
            <a:endParaRPr lang="en-US" i="0" dirty="0"/>
          </a:p>
          <a:p>
            <a:endParaRPr lang="en-US" i="0" dirty="0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/>
          <a:lstStyle/>
          <a:p>
            <a:r>
              <a:rPr lang="en-US" sz="4000" dirty="0"/>
              <a:t>Brain Facts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  <p:bldLst>
      <p:bldP spid="143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751114" y="1143000"/>
            <a:ext cx="76200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i="0" dirty="0">
                <a:solidFill>
                  <a:srgbClr val="C00000"/>
                </a:solidFill>
              </a:rPr>
              <a:t>Humor is </a:t>
            </a:r>
            <a:r>
              <a:rPr lang="en-US" i="0" dirty="0" smtClean="0">
                <a:solidFill>
                  <a:srgbClr val="C00000"/>
                </a:solidFill>
              </a:rPr>
              <a:t>valuable </a:t>
            </a:r>
            <a:r>
              <a:rPr lang="en-US" i="0" dirty="0">
                <a:solidFill>
                  <a:srgbClr val="C00000"/>
                </a:solidFill>
              </a:rPr>
              <a:t>in creating laughter which decreases stress, increases the flow of neurotransmitters needed for alertness and memory, and increases the effectiveness of the immune system.</a:t>
            </a:r>
          </a:p>
          <a:p>
            <a:endParaRPr lang="en-US" i="0" dirty="0">
              <a:solidFill>
                <a:srgbClr val="C00000"/>
              </a:solidFill>
            </a:endParaRPr>
          </a:p>
        </p:txBody>
      </p:sp>
      <p:sp>
        <p:nvSpPr>
          <p:cNvPr id="16389" name="Rectangle 5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870700" cy="762000"/>
          </a:xfrm>
        </p:spPr>
        <p:txBody>
          <a:bodyPr/>
          <a:lstStyle/>
          <a:p>
            <a:r>
              <a:rPr lang="en-US" dirty="0" smtClean="0"/>
              <a:t>Humor is helpful</a:t>
            </a:r>
            <a:endParaRPr lang="en-US" dirty="0"/>
          </a:p>
        </p:txBody>
      </p:sp>
      <p:pic>
        <p:nvPicPr>
          <p:cNvPr id="16390" name="Picture 6" descr="Pg 174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341914" y="2306318"/>
            <a:ext cx="5029200" cy="4410075"/>
          </a:xfrm>
        </p:spPr>
      </p:pic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685800" y="2930098"/>
            <a:ext cx="2971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dirty="0"/>
              <a:t>A type of hands-on learning?</a:t>
            </a: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838200" y="228600"/>
            <a:ext cx="6870700" cy="1143000"/>
          </a:xfrm>
        </p:spPr>
        <p:txBody>
          <a:bodyPr/>
          <a:lstStyle/>
          <a:p>
            <a:r>
              <a:rPr lang="en-US" sz="3200"/>
              <a:t>Connecting the Left &amp; Right Hemispheres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3400" y="1447800"/>
            <a:ext cx="7696200" cy="4876800"/>
          </a:xfrm>
        </p:spPr>
        <p:txBody>
          <a:bodyPr/>
          <a:lstStyle/>
          <a:p>
            <a:r>
              <a:rPr lang="en-US" sz="1800" dirty="0"/>
              <a:t>The brain has </a:t>
            </a:r>
            <a:r>
              <a:rPr lang="en-US" sz="1800" dirty="0">
                <a:solidFill>
                  <a:srgbClr val="C00000"/>
                </a:solidFill>
              </a:rPr>
              <a:t>two hemispheres</a:t>
            </a:r>
            <a:r>
              <a:rPr lang="en-US" sz="1800" dirty="0"/>
              <a:t> with </a:t>
            </a:r>
            <a:r>
              <a:rPr lang="en-US" sz="1800" dirty="0">
                <a:solidFill>
                  <a:srgbClr val="0033CC"/>
                </a:solidFill>
              </a:rPr>
              <a:t>each side controlling the opposite side of the body.</a:t>
            </a:r>
          </a:p>
          <a:p>
            <a:endParaRPr lang="en-US" sz="1200" dirty="0"/>
          </a:p>
          <a:p>
            <a:r>
              <a:rPr lang="en-US" sz="1800" dirty="0">
                <a:solidFill>
                  <a:srgbClr val="C00000"/>
                </a:solidFill>
              </a:rPr>
              <a:t>We want the left and right side of our brains to work together</a:t>
            </a:r>
            <a:r>
              <a:rPr lang="en-US" sz="1800" dirty="0"/>
              <a:t>.</a:t>
            </a:r>
          </a:p>
          <a:p>
            <a:endParaRPr lang="en-US" sz="1200" dirty="0"/>
          </a:p>
          <a:p>
            <a:r>
              <a:rPr lang="en-US" sz="1800" dirty="0"/>
              <a:t>The more that both hemispheres are activated, the more connections between the sides, and the faster the brain is able to function. </a:t>
            </a:r>
            <a:r>
              <a:rPr lang="en-US" sz="1800" dirty="0">
                <a:solidFill>
                  <a:srgbClr val="C00000"/>
                </a:solidFill>
              </a:rPr>
              <a:t>The brain is most effective at problem solving when it using both sides of the brain</a:t>
            </a:r>
            <a:r>
              <a:rPr lang="en-US" sz="1800" dirty="0"/>
              <a:t>.</a:t>
            </a:r>
          </a:p>
          <a:p>
            <a:endParaRPr lang="en-US" sz="1200" dirty="0"/>
          </a:p>
          <a:p>
            <a:r>
              <a:rPr lang="en-US" sz="1800" dirty="0"/>
              <a:t>Both sides of the brain are involved in almost every activity</a:t>
            </a:r>
          </a:p>
          <a:p>
            <a:endParaRPr lang="en-US" sz="1200" dirty="0"/>
          </a:p>
          <a:p>
            <a:r>
              <a:rPr lang="en-US" sz="1800" dirty="0"/>
              <a:t>One side is called the </a:t>
            </a:r>
            <a:r>
              <a:rPr lang="en-US" sz="1800" dirty="0">
                <a:solidFill>
                  <a:srgbClr val="C00000"/>
                </a:solidFill>
              </a:rPr>
              <a:t>logic hemisphere</a:t>
            </a:r>
            <a:r>
              <a:rPr lang="en-US" sz="1800" dirty="0"/>
              <a:t> (usually the </a:t>
            </a:r>
            <a:r>
              <a:rPr lang="en-US" sz="1800" dirty="0">
                <a:solidFill>
                  <a:srgbClr val="0033CC"/>
                </a:solidFill>
              </a:rPr>
              <a:t>left</a:t>
            </a:r>
            <a:r>
              <a:rPr lang="en-US" sz="1800" dirty="0"/>
              <a:t> </a:t>
            </a:r>
            <a:r>
              <a:rPr lang="en-US" sz="1800" dirty="0" smtClean="0"/>
              <a:t>side</a:t>
            </a:r>
            <a:r>
              <a:rPr lang="en-US" sz="1800" dirty="0"/>
              <a:t>) and the other is called the </a:t>
            </a:r>
            <a:r>
              <a:rPr lang="en-US" sz="1800" dirty="0">
                <a:solidFill>
                  <a:srgbClr val="C00000"/>
                </a:solidFill>
              </a:rPr>
              <a:t>gestalt hemisphere </a:t>
            </a:r>
            <a:r>
              <a:rPr lang="en-US" sz="1800" dirty="0"/>
              <a:t>(usually the </a:t>
            </a:r>
            <a:r>
              <a:rPr lang="en-US" sz="1800" dirty="0">
                <a:solidFill>
                  <a:srgbClr val="0033CC"/>
                </a:solidFill>
              </a:rPr>
              <a:t>right</a:t>
            </a:r>
            <a:r>
              <a:rPr lang="en-US" sz="1800" dirty="0"/>
              <a:t> side). </a:t>
            </a:r>
          </a:p>
          <a:p>
            <a:pPr>
              <a:buFontTx/>
              <a:buNone/>
            </a:pPr>
            <a:r>
              <a:rPr lang="en-US" sz="1800" dirty="0"/>
              <a:t>	</a:t>
            </a:r>
          </a:p>
          <a:p>
            <a:pPr>
              <a:buFontTx/>
              <a:buNone/>
            </a:pPr>
            <a:r>
              <a:rPr lang="en-US" sz="1800" dirty="0"/>
              <a:t>	 		Some people are transposed (right and left 			hemispheric characteristics are switched)</a:t>
            </a:r>
          </a:p>
          <a:p>
            <a:endParaRPr lang="en-US" sz="180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3125" name="Group 597"/>
          <p:cNvGraphicFramePr>
            <a:graphicFrameLocks noGrp="1"/>
          </p:cNvGraphicFramePr>
          <p:nvPr>
            <p:ph/>
            <p:extLst>
              <p:ext uri="{D42A27DB-BD31-4B8C-83A1-F6EECF244321}">
                <p14:modId xmlns:p14="http://schemas.microsoft.com/office/powerpoint/2010/main" val="1740337559"/>
              </p:ext>
            </p:extLst>
          </p:nvPr>
        </p:nvGraphicFramePr>
        <p:xfrm>
          <a:off x="457200" y="1066800"/>
          <a:ext cx="4724400" cy="3200400"/>
        </p:xfrm>
        <a:graphic>
          <a:graphicData uri="http://schemas.openxmlformats.org/drawingml/2006/table">
            <a:tbl>
              <a:tblPr/>
              <a:tblGrid>
                <a:gridCol w="2362200"/>
                <a:gridCol w="2362200"/>
              </a:tblGrid>
              <a:tr h="400050"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LOGIC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33CC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GESTALT</a:t>
                      </a:r>
                      <a:endParaRPr kumimoji="0" lang="en-US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33CC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processes from pieces to whole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processes from whole to pieces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analyzes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uses intuition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looks for differences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looks for similarities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likes structure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likes spontaneity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future oriented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now oriented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tries harder under stress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feels overwhelmed under stress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controls feelings</a:t>
                      </a:r>
                      <a:endParaRPr kumimoji="0" lang="en-US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34" charset="0"/>
                          <a:ea typeface="Times New Roman" pitchFamily="18" charset="0"/>
                          <a:cs typeface="Tahoma" pitchFamily="34" charset="0"/>
                        </a:rPr>
                        <a:t>free with feelings</a:t>
                      </a: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Tahoma" pitchFamily="34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23126" name="Text Box 598"/>
          <p:cNvSpPr txBox="1">
            <a:spLocks noChangeArrowheads="1"/>
          </p:cNvSpPr>
          <p:nvPr/>
        </p:nvSpPr>
        <p:spPr bwMode="auto">
          <a:xfrm>
            <a:off x="838200" y="609600"/>
            <a:ext cx="4114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i="0"/>
              <a:t>Some Hemisphere Characteristics</a:t>
            </a:r>
            <a:r>
              <a:rPr lang="en-US"/>
              <a:t> </a:t>
            </a:r>
          </a:p>
        </p:txBody>
      </p:sp>
      <p:sp>
        <p:nvSpPr>
          <p:cNvPr id="23128" name="Text Box 600"/>
          <p:cNvSpPr txBox="1">
            <a:spLocks noChangeArrowheads="1"/>
          </p:cNvSpPr>
          <p:nvPr/>
        </p:nvSpPr>
        <p:spPr bwMode="auto">
          <a:xfrm>
            <a:off x="5193574" y="1600200"/>
            <a:ext cx="32766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i="0" dirty="0">
                <a:solidFill>
                  <a:srgbClr val="C00000"/>
                </a:solidFill>
                <a:latin typeface="Tahoma" pitchFamily="34" charset="0"/>
              </a:rPr>
              <a:t>Everyone has a hemispheric dominance.</a:t>
            </a:r>
          </a:p>
          <a:p>
            <a:pPr algn="ctr"/>
            <a:endParaRPr lang="en-US" sz="1400" b="1" i="0" dirty="0" smtClean="0">
              <a:latin typeface="Tahoma" pitchFamily="34" charset="0"/>
            </a:endParaRPr>
          </a:p>
          <a:p>
            <a:pPr algn="ctr"/>
            <a:endParaRPr lang="en-US" sz="1400" b="1" i="0" dirty="0">
              <a:latin typeface="Tahoma" pitchFamily="34" charset="0"/>
            </a:endParaRPr>
          </a:p>
          <a:p>
            <a:pPr algn="ctr"/>
            <a:endParaRPr lang="en-US" sz="1400" b="1" i="0" dirty="0">
              <a:latin typeface="Tahoma" pitchFamily="34" charset="0"/>
            </a:endParaRPr>
          </a:p>
          <a:p>
            <a:pPr algn="ctr"/>
            <a:r>
              <a:rPr lang="en-US" sz="1400" b="1" i="0" dirty="0">
                <a:latin typeface="Tahoma" pitchFamily="34" charset="0"/>
              </a:rPr>
              <a:t>The brain alternates between using the left and right brain numerous times throughout the day </a:t>
            </a:r>
            <a:r>
              <a:rPr lang="en-US" sz="1400" b="1" i="0" dirty="0" smtClean="0">
                <a:latin typeface="Tahoma" pitchFamily="34" charset="0"/>
              </a:rPr>
              <a:t>due, but </a:t>
            </a:r>
            <a:r>
              <a:rPr lang="en-US" sz="1400" b="1" i="0" dirty="0" smtClean="0">
                <a:solidFill>
                  <a:srgbClr val="C00000"/>
                </a:solidFill>
                <a:latin typeface="Tahoma" pitchFamily="34" charset="0"/>
              </a:rPr>
              <a:t>sometimes we get “stuck” using one side.</a:t>
            </a:r>
            <a:endParaRPr lang="en-US" sz="1600" b="1" i="0" dirty="0">
              <a:solidFill>
                <a:srgbClr val="C00000"/>
              </a:solidFill>
              <a:latin typeface="Tahoma" pitchFamily="34" charset="0"/>
            </a:endParaRPr>
          </a:p>
        </p:txBody>
      </p:sp>
      <p:sp>
        <p:nvSpPr>
          <p:cNvPr id="23129" name="Text Box 601"/>
          <p:cNvSpPr txBox="1">
            <a:spLocks noChangeArrowheads="1"/>
          </p:cNvSpPr>
          <p:nvPr/>
        </p:nvSpPr>
        <p:spPr bwMode="auto">
          <a:xfrm>
            <a:off x="1790700" y="4724400"/>
            <a:ext cx="6324600" cy="1600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/>
            <a:r>
              <a:rPr lang="en-US" sz="1400" b="1" i="0" dirty="0">
                <a:latin typeface="Tahoma" pitchFamily="34" charset="0"/>
              </a:rPr>
              <a:t>Verbal clues that a student is stuck in learning using one side:</a:t>
            </a:r>
          </a:p>
          <a:p>
            <a:pPr algn="ctr"/>
            <a:endParaRPr lang="en-US" sz="1400" b="1" i="0" dirty="0">
              <a:latin typeface="Tahoma" pitchFamily="34" charset="0"/>
            </a:endParaRPr>
          </a:p>
          <a:p>
            <a:r>
              <a:rPr lang="en-US" sz="1400" b="1" i="0" dirty="0">
                <a:solidFill>
                  <a:srgbClr val="0033CC"/>
                </a:solidFill>
                <a:latin typeface="Tahoma" pitchFamily="34" charset="0"/>
              </a:rPr>
              <a:t>Left hemisphere “stuck”</a:t>
            </a:r>
            <a:r>
              <a:rPr lang="en-US" sz="1400" b="1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400" b="1" dirty="0">
                <a:latin typeface="Tahoma" pitchFamily="34" charset="0"/>
              </a:rPr>
              <a:t>= I’ve tried everything.  I’ve tried  four </a:t>
            </a:r>
          </a:p>
          <a:p>
            <a:r>
              <a:rPr lang="en-US" sz="1400" b="1" dirty="0">
                <a:latin typeface="Tahoma" pitchFamily="34" charset="0"/>
              </a:rPr>
              <a:t>	different ways and still can’t figure it out.</a:t>
            </a:r>
          </a:p>
          <a:p>
            <a:endParaRPr lang="en-US" sz="1400" b="1" dirty="0">
              <a:latin typeface="Tahoma" pitchFamily="34" charset="0"/>
            </a:endParaRPr>
          </a:p>
          <a:p>
            <a:r>
              <a:rPr lang="en-US" sz="1400" b="1" i="0" dirty="0">
                <a:solidFill>
                  <a:srgbClr val="0033CC"/>
                </a:solidFill>
                <a:latin typeface="Tahoma" pitchFamily="34" charset="0"/>
              </a:rPr>
              <a:t>Right hemisphere “stuck”</a:t>
            </a:r>
            <a:r>
              <a:rPr lang="en-US" sz="1400" b="1" dirty="0">
                <a:solidFill>
                  <a:srgbClr val="0033CC"/>
                </a:solidFill>
                <a:latin typeface="Tahoma" pitchFamily="34" charset="0"/>
              </a:rPr>
              <a:t> </a:t>
            </a:r>
            <a:r>
              <a:rPr lang="en-US" sz="1400" b="1" dirty="0">
                <a:latin typeface="Tahoma" pitchFamily="34" charset="0"/>
              </a:rPr>
              <a:t>= I’m overwhelmed.  I don’t know 	what t	o do –I’m totally lost.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6870700" cy="685800"/>
          </a:xfrm>
        </p:spPr>
        <p:txBody>
          <a:bodyPr/>
          <a:lstStyle/>
          <a:p>
            <a:r>
              <a:rPr lang="en-US" sz="3600"/>
              <a:t>What are Cross Laterals?</a:t>
            </a:r>
          </a:p>
        </p:txBody>
      </p:sp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381000" y="1066800"/>
            <a:ext cx="8001000" cy="51860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ts val="0"/>
              </a:spcBef>
            </a:pPr>
            <a:r>
              <a:rPr lang="en-US" i="0" dirty="0">
                <a:solidFill>
                  <a:srgbClr val="0033CC"/>
                </a:solidFill>
              </a:rPr>
              <a:t>Students can do cross lateral activities  on their own when </a:t>
            </a:r>
          </a:p>
          <a:p>
            <a:pPr algn="ctr">
              <a:spcBef>
                <a:spcPts val="0"/>
              </a:spcBef>
            </a:pPr>
            <a:r>
              <a:rPr lang="en-US" i="0" dirty="0">
                <a:solidFill>
                  <a:srgbClr val="0033CC"/>
                </a:solidFill>
              </a:rPr>
              <a:t>they are “stuck” in a hemisphere.</a:t>
            </a:r>
          </a:p>
          <a:p>
            <a:pPr algn="ctr">
              <a:spcBef>
                <a:spcPts val="0"/>
              </a:spcBef>
            </a:pPr>
            <a:endParaRPr lang="en-US" sz="1100" i="0" dirty="0" smtClean="0"/>
          </a:p>
          <a:p>
            <a:pPr algn="ctr">
              <a:spcBef>
                <a:spcPts val="0"/>
              </a:spcBef>
            </a:pPr>
            <a:r>
              <a:rPr lang="en-US" i="0" dirty="0" smtClean="0">
                <a:solidFill>
                  <a:srgbClr val="C00000"/>
                </a:solidFill>
              </a:rPr>
              <a:t>Cross </a:t>
            </a:r>
            <a:r>
              <a:rPr lang="en-US" i="0" dirty="0">
                <a:solidFill>
                  <a:srgbClr val="C00000"/>
                </a:solidFill>
              </a:rPr>
              <a:t>Laterals force both hemispheres of the brain to work </a:t>
            </a:r>
            <a:endParaRPr lang="en-US" i="0" dirty="0" smtClean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</a:pPr>
            <a:r>
              <a:rPr lang="en-US" i="0" dirty="0" smtClean="0">
                <a:solidFill>
                  <a:srgbClr val="C00000"/>
                </a:solidFill>
              </a:rPr>
              <a:t>together </a:t>
            </a:r>
            <a:r>
              <a:rPr lang="en-US" i="0" dirty="0">
                <a:solidFill>
                  <a:srgbClr val="C00000"/>
                </a:solidFill>
              </a:rPr>
              <a:t>which results in better quality thinking and learning. </a:t>
            </a:r>
          </a:p>
          <a:p>
            <a:pPr algn="ctr">
              <a:spcBef>
                <a:spcPct val="50000"/>
              </a:spcBef>
            </a:pPr>
            <a:r>
              <a:rPr lang="en-US" i="0" dirty="0">
                <a:solidFill>
                  <a:srgbClr val="C00000"/>
                </a:solidFill>
              </a:rPr>
              <a:t>Cross laterals force the brain to talk to itself. </a:t>
            </a:r>
            <a:endParaRPr lang="en-US" i="0" dirty="0" smtClean="0">
              <a:solidFill>
                <a:srgbClr val="C00000"/>
              </a:solidFill>
            </a:endParaRPr>
          </a:p>
          <a:p>
            <a:pPr algn="ctr">
              <a:spcBef>
                <a:spcPts val="0"/>
              </a:spcBef>
            </a:pPr>
            <a:endParaRPr lang="en-US" sz="1200" i="0" dirty="0"/>
          </a:p>
          <a:p>
            <a:pPr algn="ctr"/>
            <a:r>
              <a:rPr lang="en-US" i="0" dirty="0" smtClean="0"/>
              <a:t>   </a:t>
            </a:r>
            <a:r>
              <a:rPr lang="en-US" i="0" dirty="0" smtClean="0">
                <a:solidFill>
                  <a:srgbClr val="0033CC"/>
                </a:solidFill>
              </a:rPr>
              <a:t>One </a:t>
            </a:r>
            <a:r>
              <a:rPr lang="en-US" i="0" dirty="0">
                <a:solidFill>
                  <a:srgbClr val="0033CC"/>
                </a:solidFill>
              </a:rPr>
              <a:t>of the best ways to get both sides of the brain working </a:t>
            </a:r>
            <a:r>
              <a:rPr lang="en-US" i="0" dirty="0" smtClean="0">
                <a:solidFill>
                  <a:srgbClr val="0033CC"/>
                </a:solidFill>
              </a:rPr>
              <a:t>together</a:t>
            </a:r>
          </a:p>
          <a:p>
            <a:pPr algn="ctr"/>
            <a:r>
              <a:rPr lang="en-US" i="0" dirty="0">
                <a:solidFill>
                  <a:srgbClr val="0033CC"/>
                </a:solidFill>
              </a:rPr>
              <a:t> </a:t>
            </a:r>
            <a:r>
              <a:rPr lang="en-US" i="0" dirty="0" smtClean="0">
                <a:solidFill>
                  <a:srgbClr val="0033CC"/>
                </a:solidFill>
              </a:rPr>
              <a:t>    is </a:t>
            </a:r>
            <a:r>
              <a:rPr lang="en-US" i="0" dirty="0">
                <a:solidFill>
                  <a:srgbClr val="0033CC"/>
                </a:solidFill>
              </a:rPr>
              <a:t>to engage in cross-lateral physical movement</a:t>
            </a:r>
            <a:r>
              <a:rPr lang="en-US" i="0" dirty="0" smtClean="0">
                <a:solidFill>
                  <a:srgbClr val="0033CC"/>
                </a:solidFill>
              </a:rPr>
              <a:t>:</a:t>
            </a:r>
          </a:p>
          <a:p>
            <a:pPr algn="ctr"/>
            <a:endParaRPr lang="en-US" sz="1100" i="0" dirty="0"/>
          </a:p>
          <a:p>
            <a:r>
              <a:rPr lang="en-US" i="0" dirty="0"/>
              <a:t>     </a:t>
            </a:r>
            <a:r>
              <a:rPr lang="en-US" dirty="0">
                <a:solidFill>
                  <a:srgbClr val="006600"/>
                </a:solidFill>
              </a:rPr>
              <a:t>Movements where limbs on one side of the body cross the body’s  </a:t>
            </a:r>
          </a:p>
          <a:p>
            <a:r>
              <a:rPr lang="en-US" dirty="0">
                <a:solidFill>
                  <a:srgbClr val="006600"/>
                </a:solidFill>
              </a:rPr>
              <a:t>     midline to coordinate with limbs on the other side of the body so   </a:t>
            </a:r>
          </a:p>
          <a:p>
            <a:r>
              <a:rPr lang="en-US" dirty="0">
                <a:solidFill>
                  <a:srgbClr val="006600"/>
                </a:solidFill>
              </a:rPr>
              <a:t>    that both side of the brain are being used at once which increases</a:t>
            </a:r>
          </a:p>
          <a:p>
            <a:r>
              <a:rPr lang="en-US" dirty="0">
                <a:solidFill>
                  <a:srgbClr val="006600"/>
                </a:solidFill>
              </a:rPr>
              <a:t>    nerve communication between the two </a:t>
            </a:r>
            <a:r>
              <a:rPr lang="en-US" dirty="0" smtClean="0">
                <a:solidFill>
                  <a:srgbClr val="006600"/>
                </a:solidFill>
              </a:rPr>
              <a:t>sides </a:t>
            </a:r>
            <a:r>
              <a:rPr lang="en-US" dirty="0">
                <a:solidFill>
                  <a:srgbClr val="006600"/>
                </a:solidFill>
              </a:rPr>
              <a:t>of the brain.</a:t>
            </a:r>
          </a:p>
          <a:p>
            <a:pPr algn="ctr"/>
            <a:endParaRPr lang="en-US" i="0" dirty="0"/>
          </a:p>
          <a:p>
            <a:pPr algn="ctr"/>
            <a:r>
              <a:rPr lang="en-US" i="0" dirty="0"/>
              <a:t>	Children who miss or shortchange the crawling stage are likely 	to have learning difficulties later.  Crawling sets up neural links 	between two side of brain.</a:t>
            </a:r>
          </a:p>
          <a:p>
            <a:pPr algn="ctr"/>
            <a:endParaRPr lang="en-US" i="0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2" name="Text Box 4"/>
          <p:cNvSpPr txBox="1">
            <a:spLocks noChangeArrowheads="1"/>
          </p:cNvSpPr>
          <p:nvPr/>
        </p:nvSpPr>
        <p:spPr bwMode="auto">
          <a:xfrm>
            <a:off x="1828800" y="304800"/>
            <a:ext cx="5867400" cy="6278642"/>
          </a:xfrm>
          <a:prstGeom prst="rect">
            <a:avLst/>
          </a:prstGeom>
          <a:pattFill prst="lgConfetti">
            <a:fgClr>
              <a:srgbClr val="92D050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2400" u="sng" dirty="0">
                <a:solidFill>
                  <a:srgbClr val="000099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Cross Lateral Activities</a:t>
            </a:r>
          </a:p>
          <a:p>
            <a:pPr algn="ctr"/>
            <a:endParaRPr lang="en-US" sz="1600" u="sng" dirty="0"/>
          </a:p>
          <a:p>
            <a:pPr marL="285750" indent="-285750">
              <a:buFont typeface="Comic Sans MS" pitchFamily="66" charset="0"/>
              <a:buChar char="*"/>
            </a:pPr>
            <a:r>
              <a:rPr lang="en-US" dirty="0"/>
              <a:t>Cross Crawl</a:t>
            </a:r>
          </a:p>
          <a:p>
            <a:pPr marL="285750" indent="-285750">
              <a:buFont typeface="Comic Sans MS" pitchFamily="66" charset="0"/>
              <a:buChar char="*"/>
            </a:pPr>
            <a:endParaRPr lang="en-US" sz="1100" dirty="0"/>
          </a:p>
          <a:p>
            <a:pPr marL="285750" indent="-285750">
              <a:buFont typeface="Comic Sans MS" pitchFamily="66" charset="0"/>
              <a:buChar char="*"/>
            </a:pPr>
            <a:r>
              <a:rPr lang="en-US" dirty="0"/>
              <a:t>Pat yourself on the back (the opposite side of the hand you are using)</a:t>
            </a:r>
          </a:p>
          <a:p>
            <a:pPr marL="285750" indent="-285750">
              <a:buFont typeface="Comic Sans MS" pitchFamily="66" charset="0"/>
              <a:buChar char="*"/>
            </a:pPr>
            <a:endParaRPr lang="en-US" sz="1100" dirty="0"/>
          </a:p>
          <a:p>
            <a:pPr marL="285750" indent="-285750">
              <a:buFont typeface="Comic Sans MS" pitchFamily="66" charset="0"/>
              <a:buChar char="*"/>
            </a:pPr>
            <a:r>
              <a:rPr lang="en-US" dirty="0"/>
              <a:t>Touch opposite shoulders, hips, elbows, ankles, nose and ear</a:t>
            </a:r>
          </a:p>
          <a:p>
            <a:pPr marL="285750" indent="-285750">
              <a:buFont typeface="Comic Sans MS" pitchFamily="66" charset="0"/>
              <a:buChar char="*"/>
            </a:pPr>
            <a:endParaRPr lang="en-US" sz="1100" dirty="0"/>
          </a:p>
          <a:p>
            <a:pPr marL="285750" indent="-285750">
              <a:buFont typeface="Comic Sans MS" pitchFamily="66" charset="0"/>
              <a:buChar char="*"/>
            </a:pPr>
            <a:r>
              <a:rPr lang="en-US" dirty="0"/>
              <a:t>Figure eights with the “thumbs up” sign</a:t>
            </a:r>
          </a:p>
          <a:p>
            <a:pPr marL="285750" indent="-285750">
              <a:buFont typeface="Comic Sans MS" pitchFamily="66" charset="0"/>
              <a:buChar char="*"/>
            </a:pPr>
            <a:endParaRPr lang="en-US" sz="1100" dirty="0"/>
          </a:p>
          <a:p>
            <a:pPr marL="285750" indent="-285750">
              <a:buFont typeface="Comic Sans MS" pitchFamily="66" charset="0"/>
              <a:buChar char="*"/>
            </a:pPr>
            <a:r>
              <a:rPr lang="en-US" dirty="0"/>
              <a:t>“Swim” in opposite directions</a:t>
            </a:r>
          </a:p>
          <a:p>
            <a:pPr marL="285750" indent="-285750">
              <a:buFont typeface="Comic Sans MS" pitchFamily="66" charset="0"/>
              <a:buChar char="*"/>
            </a:pPr>
            <a:endParaRPr lang="en-US" sz="1100" dirty="0"/>
          </a:p>
          <a:p>
            <a:pPr marL="285750" indent="-285750">
              <a:buFont typeface="Comic Sans MS" pitchFamily="66" charset="0"/>
              <a:buChar char="*"/>
            </a:pPr>
            <a:r>
              <a:rPr lang="en-US" dirty="0"/>
              <a:t>Slap Count, Slap Clap Snap Tap, Hand Jive Pattern</a:t>
            </a:r>
          </a:p>
          <a:p>
            <a:pPr marL="285750" indent="-285750">
              <a:buFont typeface="Comic Sans MS" pitchFamily="66" charset="0"/>
              <a:buChar char="*"/>
            </a:pPr>
            <a:endParaRPr lang="en-US" sz="1100" dirty="0"/>
          </a:p>
          <a:p>
            <a:pPr marL="285750" indent="-285750">
              <a:buFont typeface="Comic Sans MS" pitchFamily="66" charset="0"/>
              <a:buChar char="*"/>
            </a:pPr>
            <a:r>
              <a:rPr lang="en-US" dirty="0"/>
              <a:t>Walking = cross lateral movement and stress </a:t>
            </a:r>
          </a:p>
          <a:p>
            <a:r>
              <a:rPr lang="en-US" dirty="0" smtClean="0"/>
              <a:t>                     reliever</a:t>
            </a:r>
            <a:endParaRPr lang="en-US" dirty="0"/>
          </a:p>
          <a:p>
            <a:endParaRPr lang="en-US" dirty="0"/>
          </a:p>
          <a:p>
            <a:pPr algn="ctr"/>
            <a:r>
              <a:rPr lang="en-US" i="0" dirty="0" smtClean="0">
                <a:solidFill>
                  <a:srgbClr val="C00000"/>
                </a:solidFill>
              </a:rPr>
              <a:t>Stress </a:t>
            </a:r>
            <a:r>
              <a:rPr lang="en-US" i="0" dirty="0">
                <a:solidFill>
                  <a:srgbClr val="C00000"/>
                </a:solidFill>
              </a:rPr>
              <a:t>breaks the crossing over.  It causes the dominant side </a:t>
            </a:r>
            <a:r>
              <a:rPr lang="en-US" i="0" dirty="0" smtClean="0">
                <a:solidFill>
                  <a:srgbClr val="C00000"/>
                </a:solidFill>
              </a:rPr>
              <a:t>to </a:t>
            </a:r>
            <a:r>
              <a:rPr lang="en-US" i="0" dirty="0">
                <a:solidFill>
                  <a:srgbClr val="C00000"/>
                </a:solidFill>
              </a:rPr>
              <a:t>work </a:t>
            </a:r>
            <a:r>
              <a:rPr lang="en-US" i="0" dirty="0" smtClean="0">
                <a:solidFill>
                  <a:srgbClr val="C00000"/>
                </a:solidFill>
              </a:rPr>
              <a:t>harder</a:t>
            </a:r>
            <a:r>
              <a:rPr lang="en-US" i="0" dirty="0">
                <a:solidFill>
                  <a:srgbClr val="C00000"/>
                </a:solidFill>
              </a:rPr>
              <a:t>.</a:t>
            </a:r>
          </a:p>
          <a:p>
            <a:endParaRPr lang="en-US" i="0" dirty="0"/>
          </a:p>
          <a:p>
            <a:r>
              <a:rPr lang="en-US" i="0" dirty="0"/>
              <a:t> </a:t>
            </a:r>
            <a:r>
              <a:rPr lang="en-US" i="0" dirty="0" smtClean="0"/>
              <a:t>    </a:t>
            </a:r>
            <a:r>
              <a:rPr lang="en-US" i="0" dirty="0" smtClean="0">
                <a:solidFill>
                  <a:srgbClr val="0033CC"/>
                </a:solidFill>
              </a:rPr>
              <a:t>Decrease </a:t>
            </a:r>
            <a:r>
              <a:rPr lang="en-US" i="0" dirty="0">
                <a:solidFill>
                  <a:srgbClr val="0033CC"/>
                </a:solidFill>
              </a:rPr>
              <a:t>stress by smiling (balances both sides </a:t>
            </a:r>
            <a:r>
              <a:rPr lang="en-US" i="0" dirty="0" smtClean="0">
                <a:solidFill>
                  <a:srgbClr val="0033CC"/>
                </a:solidFill>
              </a:rPr>
              <a:t> </a:t>
            </a:r>
          </a:p>
          <a:p>
            <a:r>
              <a:rPr lang="en-US" i="0" dirty="0">
                <a:solidFill>
                  <a:srgbClr val="0033CC"/>
                </a:solidFill>
              </a:rPr>
              <a:t> </a:t>
            </a:r>
            <a:r>
              <a:rPr lang="en-US" i="0" dirty="0" smtClean="0">
                <a:solidFill>
                  <a:srgbClr val="0033CC"/>
                </a:solidFill>
              </a:rPr>
              <a:t>                  of </a:t>
            </a:r>
            <a:r>
              <a:rPr lang="en-US" i="0" dirty="0">
                <a:solidFill>
                  <a:srgbClr val="0033CC"/>
                </a:solidFill>
              </a:rPr>
              <a:t>brain) </a:t>
            </a: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rayons">
  <a:themeElements>
    <a:clrScheme name="Crayons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Crayons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Crayons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rayons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rayons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306</TotalTime>
  <Words>683</Words>
  <Application>Microsoft Office PowerPoint</Application>
  <PresentationFormat>On-screen Show (4:3)</PresentationFormat>
  <Paragraphs>174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Arial Black</vt:lpstr>
      <vt:lpstr>Calibri</vt:lpstr>
      <vt:lpstr>Comic Sans MS</vt:lpstr>
      <vt:lpstr>Tahoma</vt:lpstr>
      <vt:lpstr>Times New Roman</vt:lpstr>
      <vt:lpstr>Crayons</vt:lpstr>
      <vt:lpstr>Brain-Based Learning Activities &amp; Their Implications in the Classroom</vt:lpstr>
      <vt:lpstr>PowerPoint Presentation</vt:lpstr>
      <vt:lpstr>PowerPoint Presentation</vt:lpstr>
      <vt:lpstr>Brain Facts</vt:lpstr>
      <vt:lpstr>Humor is helpful</vt:lpstr>
      <vt:lpstr>Connecting the Left &amp; Right Hemispheres</vt:lpstr>
      <vt:lpstr>PowerPoint Presentation</vt:lpstr>
      <vt:lpstr>What are Cross Laterals?</vt:lpstr>
      <vt:lpstr>PowerPoint Presentation</vt:lpstr>
      <vt:lpstr>Learning Modalities in the Classroom</vt:lpstr>
      <vt:lpstr>PowerPoint Presentation</vt:lpstr>
      <vt:lpstr>Activities to Help the Kinesthetic Learner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Brain-Based Learning Activities &amp; Their Implications in the Classroom</dc:title>
  <dc:creator>Administrator</dc:creator>
  <cp:lastModifiedBy>Tami James</cp:lastModifiedBy>
  <cp:revision>33</cp:revision>
  <dcterms:created xsi:type="dcterms:W3CDTF">2004-09-07T07:38:34Z</dcterms:created>
  <dcterms:modified xsi:type="dcterms:W3CDTF">2013-11-26T21:58:04Z</dcterms:modified>
</cp:coreProperties>
</file>